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257" r:id="rId2"/>
    <p:sldId id="294" r:id="rId3"/>
    <p:sldId id="295" r:id="rId4"/>
    <p:sldId id="296" r:id="rId5"/>
    <p:sldId id="297" r:id="rId6"/>
    <p:sldId id="321" r:id="rId7"/>
    <p:sldId id="322" r:id="rId8"/>
    <p:sldId id="323" r:id="rId9"/>
    <p:sldId id="318" r:id="rId10"/>
    <p:sldId id="319" r:id="rId11"/>
    <p:sldId id="335" r:id="rId12"/>
    <p:sldId id="336" r:id="rId13"/>
    <p:sldId id="342" r:id="rId14"/>
    <p:sldId id="338" r:id="rId15"/>
    <p:sldId id="320" r:id="rId16"/>
    <p:sldId id="340" r:id="rId17"/>
    <p:sldId id="339" r:id="rId18"/>
    <p:sldId id="341" r:id="rId19"/>
    <p:sldId id="326" r:id="rId20"/>
    <p:sldId id="315" r:id="rId21"/>
    <p:sldId id="325" r:id="rId22"/>
    <p:sldId id="263" r:id="rId23"/>
    <p:sldId id="327" r:id="rId24"/>
    <p:sldId id="365" r:id="rId25"/>
    <p:sldId id="366" r:id="rId26"/>
    <p:sldId id="364" r:id="rId27"/>
    <p:sldId id="369" r:id="rId28"/>
    <p:sldId id="370" r:id="rId29"/>
    <p:sldId id="345" r:id="rId30"/>
    <p:sldId id="372" r:id="rId31"/>
    <p:sldId id="367" r:id="rId32"/>
    <p:sldId id="368" r:id="rId33"/>
    <p:sldId id="264" r:id="rId34"/>
    <p:sldId id="271" r:id="rId35"/>
    <p:sldId id="265" r:id="rId36"/>
    <p:sldId id="272" r:id="rId37"/>
    <p:sldId id="346" r:id="rId38"/>
    <p:sldId id="347" r:id="rId39"/>
    <p:sldId id="350" r:id="rId40"/>
    <p:sldId id="349" r:id="rId41"/>
    <p:sldId id="351" r:id="rId42"/>
    <p:sldId id="355" r:id="rId43"/>
    <p:sldId id="348" r:id="rId44"/>
    <p:sldId id="353" r:id="rId45"/>
    <p:sldId id="356" r:id="rId46"/>
    <p:sldId id="360" r:id="rId47"/>
    <p:sldId id="361" r:id="rId48"/>
    <p:sldId id="362" r:id="rId49"/>
    <p:sldId id="358" r:id="rId50"/>
    <p:sldId id="363" r:id="rId51"/>
    <p:sldId id="359" r:id="rId52"/>
    <p:sldId id="324" r:id="rId53"/>
    <p:sldId id="288" r:id="rId54"/>
    <p:sldId id="289" r:id="rId55"/>
    <p:sldId id="256" r:id="rId56"/>
    <p:sldId id="291" r:id="rId57"/>
    <p:sldId id="290" r:id="rId58"/>
    <p:sldId id="292" r:id="rId59"/>
    <p:sldId id="293" r:id="rId60"/>
    <p:sldId id="373" r:id="rId61"/>
    <p:sldId id="374" r:id="rId62"/>
    <p:sldId id="375" r:id="rId63"/>
    <p:sldId id="376" r:id="rId64"/>
    <p:sldId id="377" r:id="rId65"/>
    <p:sldId id="378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43"/>
    <p:restoredTop sz="81665"/>
  </p:normalViewPr>
  <p:slideViewPr>
    <p:cSldViewPr snapToGrid="0" snapToObjects="1">
      <p:cViewPr>
        <p:scale>
          <a:sx n="100" d="100"/>
          <a:sy n="100" d="100"/>
        </p:scale>
        <p:origin x="1792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1240CE-12F8-44CC-A021-0D063CBA7CA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15B5A1-4A2F-4559-A532-A99344815C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Bitmap files are a set of pixels in a grid</a:t>
          </a:r>
          <a:endParaRPr lang="en-US"/>
        </a:p>
      </dgm:t>
    </dgm:pt>
    <dgm:pt modelId="{B825F6D9-CB2B-44BE-8DE6-7E7150A4567B}" type="parTrans" cxnId="{46FC96FB-F4CF-4C5F-BF19-8376622D783D}">
      <dgm:prSet/>
      <dgm:spPr/>
      <dgm:t>
        <a:bodyPr/>
        <a:lstStyle/>
        <a:p>
          <a:endParaRPr lang="en-US"/>
        </a:p>
      </dgm:t>
    </dgm:pt>
    <dgm:pt modelId="{5CF38532-7418-42C3-BCAB-E6DE7B2D3DD7}" type="sibTrans" cxnId="{46FC96FB-F4CF-4C5F-BF19-8376622D783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A6A824E-C607-4462-B712-E41213FCFB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Vector graphics are describing the objects geometrically. </a:t>
          </a:r>
          <a:endParaRPr lang="en-US" dirty="0"/>
        </a:p>
      </dgm:t>
    </dgm:pt>
    <dgm:pt modelId="{ED082468-2F6C-4F0E-A880-36527518F20C}" type="parTrans" cxnId="{A29E4CE4-F55C-4B41-B626-300B66DEA0FB}">
      <dgm:prSet/>
      <dgm:spPr/>
      <dgm:t>
        <a:bodyPr/>
        <a:lstStyle/>
        <a:p>
          <a:endParaRPr lang="en-US"/>
        </a:p>
      </dgm:t>
    </dgm:pt>
    <dgm:pt modelId="{8C2DB2E3-DFEE-4E3D-AB16-26AD308DAC87}" type="sibTrans" cxnId="{A29E4CE4-F55C-4B41-B626-300B66DEA0FB}">
      <dgm:prSet/>
      <dgm:spPr/>
      <dgm:t>
        <a:bodyPr/>
        <a:lstStyle/>
        <a:p>
          <a:endParaRPr lang="en-US"/>
        </a:p>
      </dgm:t>
    </dgm:pt>
    <dgm:pt modelId="{85ED8AD2-1333-479F-92CF-55A4B4701594}" type="pres">
      <dgm:prSet presAssocID="{3F1240CE-12F8-44CC-A021-0D063CBA7CA9}" presName="root" presStyleCnt="0">
        <dgm:presLayoutVars>
          <dgm:dir/>
          <dgm:resizeHandles val="exact"/>
        </dgm:presLayoutVars>
      </dgm:prSet>
      <dgm:spPr/>
    </dgm:pt>
    <dgm:pt modelId="{2B2477B7-D785-4CD0-AE66-C942CA845F1B}" type="pres">
      <dgm:prSet presAssocID="{E415B5A1-4A2F-4559-A532-A99344815CFC}" presName="compNode" presStyleCnt="0"/>
      <dgm:spPr/>
    </dgm:pt>
    <dgm:pt modelId="{9213D944-00F5-49D5-AA7C-975FFBE6981E}" type="pres">
      <dgm:prSet presAssocID="{E415B5A1-4A2F-4559-A532-A99344815CFC}" presName="bgRect" presStyleLbl="bgShp" presStyleIdx="0" presStyleCnt="2"/>
      <dgm:spPr/>
    </dgm:pt>
    <dgm:pt modelId="{D4AA09D8-3892-4268-A8E6-05420AFDDB14}" type="pres">
      <dgm:prSet presAssocID="{E415B5A1-4A2F-4559-A532-A99344815CF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19609600-13F3-4BBD-AFE1-A23CCB5E91B7}" type="pres">
      <dgm:prSet presAssocID="{E415B5A1-4A2F-4559-A532-A99344815CFC}" presName="spaceRect" presStyleCnt="0"/>
      <dgm:spPr/>
    </dgm:pt>
    <dgm:pt modelId="{8E49FFCA-41CF-425E-899A-FDFDACA2DEAA}" type="pres">
      <dgm:prSet presAssocID="{E415B5A1-4A2F-4559-A532-A99344815CFC}" presName="parTx" presStyleLbl="revTx" presStyleIdx="0" presStyleCnt="2">
        <dgm:presLayoutVars>
          <dgm:chMax val="0"/>
          <dgm:chPref val="0"/>
        </dgm:presLayoutVars>
      </dgm:prSet>
      <dgm:spPr/>
    </dgm:pt>
    <dgm:pt modelId="{8EFB2DB1-9243-443E-941A-8D00BE6541CD}" type="pres">
      <dgm:prSet presAssocID="{5CF38532-7418-42C3-BCAB-E6DE7B2D3DD7}" presName="sibTrans" presStyleCnt="0"/>
      <dgm:spPr/>
    </dgm:pt>
    <dgm:pt modelId="{3889D5BD-9D30-4B22-8D92-06E435B5A4B4}" type="pres">
      <dgm:prSet presAssocID="{AA6A824E-C607-4462-B712-E41213FCFBF8}" presName="compNode" presStyleCnt="0"/>
      <dgm:spPr/>
    </dgm:pt>
    <dgm:pt modelId="{58ABE0F0-DA40-4824-B0AC-634219ACAFB1}" type="pres">
      <dgm:prSet presAssocID="{AA6A824E-C607-4462-B712-E41213FCFBF8}" presName="bgRect" presStyleLbl="bgShp" presStyleIdx="1" presStyleCnt="2"/>
      <dgm:spPr/>
    </dgm:pt>
    <dgm:pt modelId="{66CAB6CD-D36A-459C-ACE7-F505DABAEAFA}" type="pres">
      <dgm:prSet presAssocID="{AA6A824E-C607-4462-B712-E41213FCFBF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5A3AD932-F7A3-40EB-9E30-B302BD759351}" type="pres">
      <dgm:prSet presAssocID="{AA6A824E-C607-4462-B712-E41213FCFBF8}" presName="spaceRect" presStyleCnt="0"/>
      <dgm:spPr/>
    </dgm:pt>
    <dgm:pt modelId="{1E3BFDA3-C662-4E3F-A439-5EBE412068FA}" type="pres">
      <dgm:prSet presAssocID="{AA6A824E-C607-4462-B712-E41213FCFBF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4C3E626-1EA9-C642-8867-579A4A9FE9B2}" type="presOf" srcId="{E415B5A1-4A2F-4559-A532-A99344815CFC}" destId="{8E49FFCA-41CF-425E-899A-FDFDACA2DEAA}" srcOrd="0" destOrd="0" presId="urn:microsoft.com/office/officeart/2018/2/layout/IconVerticalSolidList"/>
    <dgm:cxn modelId="{00743D6D-7409-D540-9991-E3FB5E2DD444}" type="presOf" srcId="{AA6A824E-C607-4462-B712-E41213FCFBF8}" destId="{1E3BFDA3-C662-4E3F-A439-5EBE412068FA}" srcOrd="0" destOrd="0" presId="urn:microsoft.com/office/officeart/2018/2/layout/IconVerticalSolidList"/>
    <dgm:cxn modelId="{6521DDA8-1B7E-0942-B100-C916B431AADA}" type="presOf" srcId="{3F1240CE-12F8-44CC-A021-0D063CBA7CA9}" destId="{85ED8AD2-1333-479F-92CF-55A4B4701594}" srcOrd="0" destOrd="0" presId="urn:microsoft.com/office/officeart/2018/2/layout/IconVerticalSolidList"/>
    <dgm:cxn modelId="{A29E4CE4-F55C-4B41-B626-300B66DEA0FB}" srcId="{3F1240CE-12F8-44CC-A021-0D063CBA7CA9}" destId="{AA6A824E-C607-4462-B712-E41213FCFBF8}" srcOrd="1" destOrd="0" parTransId="{ED082468-2F6C-4F0E-A880-36527518F20C}" sibTransId="{8C2DB2E3-DFEE-4E3D-AB16-26AD308DAC87}"/>
    <dgm:cxn modelId="{46FC96FB-F4CF-4C5F-BF19-8376622D783D}" srcId="{3F1240CE-12F8-44CC-A021-0D063CBA7CA9}" destId="{E415B5A1-4A2F-4559-A532-A99344815CFC}" srcOrd="0" destOrd="0" parTransId="{B825F6D9-CB2B-44BE-8DE6-7E7150A4567B}" sibTransId="{5CF38532-7418-42C3-BCAB-E6DE7B2D3DD7}"/>
    <dgm:cxn modelId="{53D3D617-B12C-5847-87AA-C843BE13C8D1}" type="presParOf" srcId="{85ED8AD2-1333-479F-92CF-55A4B4701594}" destId="{2B2477B7-D785-4CD0-AE66-C942CA845F1B}" srcOrd="0" destOrd="0" presId="urn:microsoft.com/office/officeart/2018/2/layout/IconVerticalSolidList"/>
    <dgm:cxn modelId="{F08D225C-4682-7D4E-88C4-D307206CB0F2}" type="presParOf" srcId="{2B2477B7-D785-4CD0-AE66-C942CA845F1B}" destId="{9213D944-00F5-49D5-AA7C-975FFBE6981E}" srcOrd="0" destOrd="0" presId="urn:microsoft.com/office/officeart/2018/2/layout/IconVerticalSolidList"/>
    <dgm:cxn modelId="{DBC4E272-28F2-9146-ABA1-1A64751FECC9}" type="presParOf" srcId="{2B2477B7-D785-4CD0-AE66-C942CA845F1B}" destId="{D4AA09D8-3892-4268-A8E6-05420AFDDB14}" srcOrd="1" destOrd="0" presId="urn:microsoft.com/office/officeart/2018/2/layout/IconVerticalSolidList"/>
    <dgm:cxn modelId="{33F1C77E-82FB-5C44-BA4B-72D304B0BF4A}" type="presParOf" srcId="{2B2477B7-D785-4CD0-AE66-C942CA845F1B}" destId="{19609600-13F3-4BBD-AFE1-A23CCB5E91B7}" srcOrd="2" destOrd="0" presId="urn:microsoft.com/office/officeart/2018/2/layout/IconVerticalSolidList"/>
    <dgm:cxn modelId="{B8871F95-A825-084C-982E-41FB5798DC98}" type="presParOf" srcId="{2B2477B7-D785-4CD0-AE66-C942CA845F1B}" destId="{8E49FFCA-41CF-425E-899A-FDFDACA2DEAA}" srcOrd="3" destOrd="0" presId="urn:microsoft.com/office/officeart/2018/2/layout/IconVerticalSolidList"/>
    <dgm:cxn modelId="{7E7215C1-5B84-A941-8A7F-93860B3BD217}" type="presParOf" srcId="{85ED8AD2-1333-479F-92CF-55A4B4701594}" destId="{8EFB2DB1-9243-443E-941A-8D00BE6541CD}" srcOrd="1" destOrd="0" presId="urn:microsoft.com/office/officeart/2018/2/layout/IconVerticalSolidList"/>
    <dgm:cxn modelId="{57C779C2-9CD9-354F-9769-5F5322556325}" type="presParOf" srcId="{85ED8AD2-1333-479F-92CF-55A4B4701594}" destId="{3889D5BD-9D30-4B22-8D92-06E435B5A4B4}" srcOrd="2" destOrd="0" presId="urn:microsoft.com/office/officeart/2018/2/layout/IconVerticalSolidList"/>
    <dgm:cxn modelId="{4E7F59B7-CB04-9F47-A3B0-940CB4EBE97E}" type="presParOf" srcId="{3889D5BD-9D30-4B22-8D92-06E435B5A4B4}" destId="{58ABE0F0-DA40-4824-B0AC-634219ACAFB1}" srcOrd="0" destOrd="0" presId="urn:microsoft.com/office/officeart/2018/2/layout/IconVerticalSolidList"/>
    <dgm:cxn modelId="{B0485572-FBE6-D443-9CA1-F6E40083B6FA}" type="presParOf" srcId="{3889D5BD-9D30-4B22-8D92-06E435B5A4B4}" destId="{66CAB6CD-D36A-459C-ACE7-F505DABAEAFA}" srcOrd="1" destOrd="0" presId="urn:microsoft.com/office/officeart/2018/2/layout/IconVerticalSolidList"/>
    <dgm:cxn modelId="{505B2F61-A6B9-F740-97D0-19F521051028}" type="presParOf" srcId="{3889D5BD-9D30-4B22-8D92-06E435B5A4B4}" destId="{5A3AD932-F7A3-40EB-9E30-B302BD759351}" srcOrd="2" destOrd="0" presId="urn:microsoft.com/office/officeart/2018/2/layout/IconVerticalSolidList"/>
    <dgm:cxn modelId="{78590FBD-A876-1F44-9497-8B383395BBC0}" type="presParOf" srcId="{3889D5BD-9D30-4B22-8D92-06E435B5A4B4}" destId="{1E3BFDA3-C662-4E3F-A439-5EBE412068F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13D944-00F5-49D5-AA7C-975FFBE6981E}">
      <dsp:nvSpPr>
        <dsp:cNvPr id="0" name=""/>
        <dsp:cNvSpPr/>
      </dsp:nvSpPr>
      <dsp:spPr>
        <a:xfrm>
          <a:off x="0" y="1170320"/>
          <a:ext cx="9552018" cy="21605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AA09D8-3892-4268-A8E6-05420AFDDB14}">
      <dsp:nvSpPr>
        <dsp:cNvPr id="0" name=""/>
        <dsp:cNvSpPr/>
      </dsp:nvSpPr>
      <dsp:spPr>
        <a:xfrm>
          <a:off x="653578" y="1656453"/>
          <a:ext cx="1188325" cy="11883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49FFCA-41CF-425E-899A-FDFDACA2DEAA}">
      <dsp:nvSpPr>
        <dsp:cNvPr id="0" name=""/>
        <dsp:cNvSpPr/>
      </dsp:nvSpPr>
      <dsp:spPr>
        <a:xfrm>
          <a:off x="2495483" y="1170320"/>
          <a:ext cx="7056534" cy="2160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63" tIns="228663" rIns="228663" bIns="22866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Bitmap files are a set of pixels in a grid</a:t>
          </a:r>
          <a:endParaRPr lang="en-US" sz="2500" kern="1200"/>
        </a:p>
      </dsp:txBody>
      <dsp:txXfrm>
        <a:off x="2495483" y="1170320"/>
        <a:ext cx="7056534" cy="2160591"/>
      </dsp:txXfrm>
    </dsp:sp>
    <dsp:sp modelId="{58ABE0F0-DA40-4824-B0AC-634219ACAFB1}">
      <dsp:nvSpPr>
        <dsp:cNvPr id="0" name=""/>
        <dsp:cNvSpPr/>
      </dsp:nvSpPr>
      <dsp:spPr>
        <a:xfrm>
          <a:off x="0" y="3871059"/>
          <a:ext cx="9552018" cy="216059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CAB6CD-D36A-459C-ACE7-F505DABAEAFA}">
      <dsp:nvSpPr>
        <dsp:cNvPr id="0" name=""/>
        <dsp:cNvSpPr/>
      </dsp:nvSpPr>
      <dsp:spPr>
        <a:xfrm>
          <a:off x="653578" y="4357193"/>
          <a:ext cx="1188325" cy="11883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BFDA3-C662-4E3F-A439-5EBE412068FA}">
      <dsp:nvSpPr>
        <dsp:cNvPr id="0" name=""/>
        <dsp:cNvSpPr/>
      </dsp:nvSpPr>
      <dsp:spPr>
        <a:xfrm>
          <a:off x="2495483" y="3871059"/>
          <a:ext cx="7056534" cy="2160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63" tIns="228663" rIns="228663" bIns="22866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Vector graphics are describing the objects geometrically. </a:t>
          </a:r>
          <a:endParaRPr lang="en-US" sz="2500" kern="1200" dirty="0"/>
        </a:p>
      </dsp:txBody>
      <dsp:txXfrm>
        <a:off x="2495483" y="3871059"/>
        <a:ext cx="7056534" cy="21605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9E404F-DA66-BA44-837F-9CD3CD653155}" type="datetimeFigureOut">
              <a:rPr lang="en-US" smtClean="0"/>
              <a:t>1/25/21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62CA7-2502-E04B-A08C-0EE5B2E1F1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41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view/View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view/View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Styles and themes on Android allow you to separate the details of your app design from the UI structure and behavior, similar to stylesheets in web design.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62CA7-2502-E04B-A08C-0EE5B2E1F1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18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62CA7-2502-E04B-A08C-0EE5B2E1F13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97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62CA7-2502-E04B-A08C-0EE5B2E1F13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20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collection of attributes that specify the appearance for a single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View</a:t>
            </a:r>
            <a:endParaRPr lang="en-US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style can specify attributes such as font color, font size, background color, and much more.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62CA7-2502-E04B-A08C-0EE5B2E1F1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16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collection of attributes that specify the appearance for a single </a:t>
            </a:r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View</a:t>
            </a:r>
            <a:endParaRPr lang="en-US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style can specify attributes such as font color, font size, background color, and much more.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62CA7-2502-E04B-A08C-0EE5B2E1F1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24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62CA7-2502-E04B-A08C-0EE5B2E1F1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81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62CA7-2502-E04B-A08C-0EE5B2E1F13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97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Dot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62CA7-2502-E04B-A08C-0EE5B2E1F1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45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(this means vector can scale with no loss of quality)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62CA7-2502-E04B-A08C-0EE5B2E1F13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19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70C0"/>
                </a:solidFill>
              </a:rPr>
              <a:t>Helps you to build multiple versions of each bitmap for different disparate resolutions.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70C0"/>
                </a:solidFill>
              </a:rPr>
              <a:t>Create your own app icon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62CA7-2502-E04B-A08C-0EE5B2E1F13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49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70C0"/>
                </a:solidFill>
              </a:rPr>
              <a:t>Create one image in xml and it will be able to scale for all different devices.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70C0"/>
                </a:solidFill>
              </a:rPr>
              <a:t>Create your own app icon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962CA7-2502-E04B-A08C-0EE5B2E1F13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14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87A42-DAD8-9146-9135-5549FB42BB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73C1C9-4355-5A48-86B1-FC4AB67D2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47C89-9A22-744C-9C08-0AA817E48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2993C-D6A3-E44A-A72D-7D28CAA7D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A9609-C737-E646-AA33-AA1799A0F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57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D19B-42EB-FD4A-BF23-E101C4E5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A717A-75A2-3543-8787-D21BAA01A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70646-096D-D749-B5A7-EDFE924C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2CEFC-31F8-1445-AB36-A448C7204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C31BD-E64F-814D-A229-9E8A8E363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1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257DD3-6A43-D54C-9771-1CA0374757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36BE4D-45F3-3A45-87BD-EEDA6CC9D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3D5CF-E245-F045-A8CF-69EA770C2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C5CE2-2FA8-034F-A540-764886A54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8D121-B2DE-0344-8392-7B5B6E6C2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7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55C8E-B0DF-524D-9F74-58A913C7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20472-3DAB-CA46-A9D8-DB6D9A54F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C93DD-DC8D-094E-92B0-8864F76E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14309-A28F-C749-AD80-4659CC34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AA4EF-4671-F244-8281-74367CC8D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25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51ACD-8B5B-1F41-A3A6-2B7D0F0CE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53D1D-15FE-2947-8B8C-87971E6AB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CD52-5F9A-624F-9E00-8B8C38386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CC0FA-D9FD-A946-86AC-F0ADB2894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4FEB1-6E13-7C42-9430-D24F2E7C7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5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0644-132F-8F48-AD6C-CD4053DE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5A3FE-78B9-B34C-A9AF-076580E81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02EC0-90B7-1243-8640-5EC4B72469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3E42E-FF6C-334A-A905-7738BEC1F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F57C7-77BE-8E49-9E74-87AA45216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BAF15B-D09F-8D45-BB37-8D2976F7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39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6C73D-5F48-D44C-B043-44EA09370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DA412-30BC-BE48-A235-59DDAB602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E0FBEA-B0E8-5641-BAD7-9343C9D86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8790DD-2AEC-4B40-A0FC-5A42B6770E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233726-D530-D24B-B1C9-FF1DFF1726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3079B9-2EE5-4F4F-970F-89A6E6D69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CE20D8-E3D3-C74B-A4C1-D71DAD9B1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0DED43-274F-9D46-82F8-15328F6C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94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4932C-EEE1-944B-8F54-AA7EB4A9D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A103E2-6F58-1640-A0DB-CE9B92D8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36548-7EB8-6F47-A4B9-04A8315D5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5B6F2-B067-F04E-8D52-91913F4E0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82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818335-4199-5243-A666-A19CBD79D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62FF74-640D-2345-9AB1-CFBCFB024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013DC-DAF3-8B4D-9454-3174BF63C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8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526E0-7EFB-014E-80FA-0E5339C7D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44E1E-DC7D-E042-A677-0430C3725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EB819-39FB-8D42-9E55-3CCCA3D49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168F0D-BFA3-4444-9FF9-7DCC9D239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9C3DF-1214-EC4B-8398-4F58A6AD0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B02D2-38AD-8349-AD2A-2047951D4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24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F3EC7-AD6F-EF43-947E-41BEBD7C8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CB4FB6-3463-4744-8F23-82EB354AF6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9DD89-56BD-104A-B53D-44412BA69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1F512-1630-DB43-BFC3-C0B8F93AF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4B9EF-0A54-2D44-B53D-5F0098BE52B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3F49A-CB19-D243-94E6-4D93F8996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9D73B9-82E3-E14A-B824-63B48DE45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55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AC31A4-FE59-8C4D-BD43-E35450D03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AED62-9EE2-C24D-8BA0-C0B168B94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31B2F0-62B0-C248-8EF0-5B266104B8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4B9EF-0A54-2D44-B53D-5F0098BE52B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174FC-3F47-E044-AEEA-761D994DD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6AE211-BB1C-2443-9EF9-0B62B20BC2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C5A19-54BB-274D-AC29-A62F98B3A6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075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tiff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tiff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5.tiff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3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5.mp4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7" Type="http://schemas.openxmlformats.org/officeDocument/2006/relationships/image" Target="../media/image39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7.mp4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41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9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A15529-A216-4948-B61F-F22B971F98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ABD5E-53A6-1F47-995B-FE125E154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81929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2086658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79095"/>
            <a:ext cx="9144000" cy="249981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Style</a:t>
            </a:r>
            <a:br>
              <a:rPr lang="en-US" b="1" dirty="0">
                <a:solidFill>
                  <a:srgbClr val="0070C0"/>
                </a:solidFill>
                <a:latin typeface="+mn-lt"/>
              </a:rPr>
            </a:br>
            <a:br>
              <a:rPr lang="en-US" b="1" dirty="0">
                <a:solidFill>
                  <a:srgbClr val="0070C0"/>
                </a:solidFill>
                <a:latin typeface="+mn-lt"/>
              </a:rPr>
            </a:br>
            <a:r>
              <a:rPr lang="en-US" b="1" dirty="0">
                <a:solidFill>
                  <a:srgbClr val="0070C0"/>
                </a:solidFill>
                <a:latin typeface="+mn-lt"/>
              </a:rPr>
              <a:t>for a specific view</a:t>
            </a:r>
          </a:p>
        </p:txBody>
      </p:sp>
    </p:spTree>
    <p:extLst>
      <p:ext uri="{BB962C8B-B14F-4D97-AF65-F5344CB8AC3E}">
        <p14:creationId xmlns:p14="http://schemas.microsoft.com/office/powerpoint/2010/main" val="2418084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0799EF2E-5DB0-F04B-8B63-97B32B999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200150"/>
            <a:ext cx="100457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58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0799EF2E-5DB0-F04B-8B63-97B32B9998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3150" y="1035050"/>
            <a:ext cx="10045700" cy="1790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BC88ED-235D-8946-8A32-2E1C03BF1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50" y="2990851"/>
            <a:ext cx="10045700" cy="1041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28BCE6-833B-BA4B-B56E-1A449E3B6E28}"/>
              </a:ext>
            </a:extLst>
          </p:cNvPr>
          <p:cNvSpPr/>
          <p:nvPr/>
        </p:nvSpPr>
        <p:spPr>
          <a:xfrm>
            <a:off x="1587500" y="3352801"/>
            <a:ext cx="711200" cy="3175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62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0799EF2E-5DB0-F04B-8B63-97B32B9998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073150" y="1035050"/>
            <a:ext cx="10045700" cy="1790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BC88ED-235D-8946-8A32-2E1C03BF190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073150" y="3124200"/>
            <a:ext cx="10045700" cy="1041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5BEAFC-14A3-F344-9C3D-2BA5B1310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150" y="4591050"/>
            <a:ext cx="100457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61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0799EF2E-5DB0-F04B-8B63-97B32B9998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9000"/>
          </a:blip>
          <a:stretch>
            <a:fillRect/>
          </a:stretch>
        </p:blipFill>
        <p:spPr>
          <a:xfrm>
            <a:off x="1073150" y="1035050"/>
            <a:ext cx="10045700" cy="1790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BC88ED-235D-8946-8A32-2E1C03BF190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073150" y="3124200"/>
            <a:ext cx="10045700" cy="1041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5BEAFC-14A3-F344-9C3D-2BA5B1310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150" y="4591050"/>
            <a:ext cx="10045700" cy="1130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E693C19-6D41-4249-8DE6-B5F04027DCFD}"/>
              </a:ext>
            </a:extLst>
          </p:cNvPr>
          <p:cNvSpPr/>
          <p:nvPr/>
        </p:nvSpPr>
        <p:spPr>
          <a:xfrm>
            <a:off x="2501900" y="4737100"/>
            <a:ext cx="1968500" cy="3175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3DCA4E-E542-E344-BF8E-5761D4A39134}"/>
              </a:ext>
            </a:extLst>
          </p:cNvPr>
          <p:cNvSpPr/>
          <p:nvPr/>
        </p:nvSpPr>
        <p:spPr>
          <a:xfrm>
            <a:off x="2374900" y="1606550"/>
            <a:ext cx="1803400" cy="3175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97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06637"/>
            <a:ext cx="9144000" cy="2444725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Theme</a:t>
            </a:r>
            <a:br>
              <a:rPr lang="en-US" b="1" dirty="0">
                <a:solidFill>
                  <a:srgbClr val="0070C0"/>
                </a:solidFill>
                <a:latin typeface="+mn-lt"/>
              </a:rPr>
            </a:br>
            <a:br>
              <a:rPr lang="en-US" b="1" dirty="0">
                <a:solidFill>
                  <a:srgbClr val="0070C0"/>
                </a:solidFill>
                <a:latin typeface="+mn-lt"/>
              </a:rPr>
            </a:br>
            <a:r>
              <a:rPr lang="en-US" b="1" dirty="0">
                <a:solidFill>
                  <a:srgbClr val="0070C0"/>
                </a:solidFill>
                <a:latin typeface="+mn-lt"/>
              </a:rPr>
              <a:t>for an entire application</a:t>
            </a:r>
          </a:p>
        </p:txBody>
      </p:sp>
    </p:spTree>
    <p:extLst>
      <p:ext uri="{BB962C8B-B14F-4D97-AF65-F5344CB8AC3E}">
        <p14:creationId xmlns:p14="http://schemas.microsoft.com/office/powerpoint/2010/main" val="1737458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5446049-9535-3B4E-B6C9-DF1EEFD20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50" y="1371600"/>
            <a:ext cx="100711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31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5446049-9535-3B4E-B6C9-DF1EEFD20F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910450" y="1371600"/>
            <a:ext cx="10071100" cy="1397000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B20F529-255A-1348-9EB5-2445DCB66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50" y="3835400"/>
            <a:ext cx="100711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0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5446049-9535-3B4E-B6C9-DF1EEFD20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450" y="1371600"/>
            <a:ext cx="10071100" cy="1397000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B20F529-255A-1348-9EB5-2445DCB66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450" y="3835400"/>
            <a:ext cx="10071100" cy="1841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28F4C2-17C3-5E4A-9226-2A7EAD877A4C}"/>
              </a:ext>
            </a:extLst>
          </p:cNvPr>
          <p:cNvSpPr/>
          <p:nvPr/>
        </p:nvSpPr>
        <p:spPr>
          <a:xfrm>
            <a:off x="2870200" y="1809750"/>
            <a:ext cx="1587500" cy="3175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646BE9-8028-2944-97D8-F52B0E4D89C8}"/>
              </a:ext>
            </a:extLst>
          </p:cNvPr>
          <p:cNvSpPr/>
          <p:nvPr/>
        </p:nvSpPr>
        <p:spPr>
          <a:xfrm>
            <a:off x="2959100" y="4438650"/>
            <a:ext cx="1587500" cy="3175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32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41EAF8-0FC9-7340-97EC-34048041DFE1}"/>
              </a:ext>
            </a:extLst>
          </p:cNvPr>
          <p:cNvSpPr/>
          <p:nvPr/>
        </p:nvSpPr>
        <p:spPr>
          <a:xfrm>
            <a:off x="0" y="-2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831DEE-F83D-D94D-9AC6-F1CB75D85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5730" y="2881929"/>
            <a:ext cx="2317214" cy="1094141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Vector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8642DC-3578-EE46-8F75-92021A983E8E}"/>
              </a:ext>
            </a:extLst>
          </p:cNvPr>
          <p:cNvSpPr txBox="1">
            <a:spLocks/>
          </p:cNvSpPr>
          <p:nvPr/>
        </p:nvSpPr>
        <p:spPr>
          <a:xfrm>
            <a:off x="1669056" y="2881928"/>
            <a:ext cx="2547344" cy="10941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+mn-lt"/>
              </a:rPr>
              <a:t>Bitmap</a:t>
            </a:r>
          </a:p>
        </p:txBody>
      </p:sp>
    </p:spTree>
    <p:extLst>
      <p:ext uri="{BB962C8B-B14F-4D97-AF65-F5344CB8AC3E}">
        <p14:creationId xmlns:p14="http://schemas.microsoft.com/office/powerpoint/2010/main" val="2730917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81929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Why is it important?</a:t>
            </a:r>
          </a:p>
        </p:txBody>
      </p:sp>
    </p:spTree>
    <p:extLst>
      <p:ext uri="{BB962C8B-B14F-4D97-AF65-F5344CB8AC3E}">
        <p14:creationId xmlns:p14="http://schemas.microsoft.com/office/powerpoint/2010/main" val="2328799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3514BE-1106-6049-A715-E5DDA3BC9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35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90B73E-A0F6-8D44-9278-4A984E765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346" y="-1"/>
            <a:ext cx="5319954" cy="684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84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extBox 8">
            <a:extLst>
              <a:ext uri="{FF2B5EF4-FFF2-40B4-BE49-F238E27FC236}">
                <a16:creationId xmlns:a16="http://schemas.microsoft.com/office/drawing/2014/main" id="{0261371F-5B7B-4FB1-B231-479F220917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1931773"/>
              </p:ext>
            </p:extLst>
          </p:nvPr>
        </p:nvGraphicFramePr>
        <p:xfrm>
          <a:off x="1127271" y="369206"/>
          <a:ext cx="9552018" cy="7201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2286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81929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9-patch</a:t>
            </a:r>
          </a:p>
        </p:txBody>
      </p:sp>
    </p:spTree>
    <p:extLst>
      <p:ext uri="{BB962C8B-B14F-4D97-AF65-F5344CB8AC3E}">
        <p14:creationId xmlns:p14="http://schemas.microsoft.com/office/powerpoint/2010/main" val="3598197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, chat or text message&#10;&#10;Description automatically generated">
            <a:extLst>
              <a:ext uri="{FF2B5EF4-FFF2-40B4-BE49-F238E27FC236}">
                <a16:creationId xmlns:a16="http://schemas.microsoft.com/office/drawing/2014/main" id="{A59E5786-6B0D-DA49-8AAF-E97D7A997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606149"/>
            <a:ext cx="4610100" cy="564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69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3C286-B8F9-3F4A-8324-885E4371C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0" y="806294"/>
            <a:ext cx="4762500" cy="524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31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9D338C-52C3-1E47-B90C-DD4F59B27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900" y="1098550"/>
            <a:ext cx="8082199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99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C167A94A-1001-C34E-A6C4-EF84314E4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2222500"/>
            <a:ext cx="735330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7E37DC1-686E-0043-84FD-9F8D2D09C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4318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4251097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B33BF6D-9E8E-DE46-B5D7-7CCBF8B9D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86000"/>
            <a:ext cx="30480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0D2C48E-F49C-EF4E-8CD1-588EF3A29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4318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Layer-List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53450F-D31E-DC49-8564-EA611F113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550" y="2286000"/>
            <a:ext cx="258445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31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81929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Transition</a:t>
            </a:r>
          </a:p>
        </p:txBody>
      </p:sp>
    </p:spTree>
    <p:extLst>
      <p:ext uri="{BB962C8B-B14F-4D97-AF65-F5344CB8AC3E}">
        <p14:creationId xmlns:p14="http://schemas.microsoft.com/office/powerpoint/2010/main" val="169974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159" y="0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Why do we should care?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604AC-6970-C94F-97EA-183C9E596242}"/>
              </a:ext>
            </a:extLst>
          </p:cNvPr>
          <p:cNvSpPr txBox="1"/>
          <p:nvPr/>
        </p:nvSpPr>
        <p:spPr>
          <a:xfrm>
            <a:off x="3744651" y="2875002"/>
            <a:ext cx="4702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626350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fab-transition-android">
            <a:hlinkClick r:id="" action="ppaction://media"/>
            <a:extLst>
              <a:ext uri="{FF2B5EF4-FFF2-40B4-BE49-F238E27FC236}">
                <a16:creationId xmlns:a16="http://schemas.microsoft.com/office/drawing/2014/main" id="{76CAEC91-4346-5146-94F2-F95C4E4487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75606" y="196850"/>
            <a:ext cx="3636169" cy="6464300"/>
          </a:xfrm>
          <a:prstGeom prst="rect">
            <a:avLst/>
          </a:prstGeom>
        </p:spPr>
      </p:pic>
      <p:pic>
        <p:nvPicPr>
          <p:cNvPr id="4" name="Online Media 3" descr="transition-android">
            <a:hlinkClick r:id="" action="ppaction://media"/>
            <a:extLst>
              <a:ext uri="{FF2B5EF4-FFF2-40B4-BE49-F238E27FC236}">
                <a16:creationId xmlns:a16="http://schemas.microsoft.com/office/drawing/2014/main" id="{4ED541F8-5176-C842-AA5E-468E77DDAB6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58856" y="196850"/>
            <a:ext cx="3636169" cy="64643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75FD06-832F-BD42-B410-F9D74664A357}"/>
              </a:ext>
            </a:extLst>
          </p:cNvPr>
          <p:cNvCxnSpPr/>
          <p:nvPr/>
        </p:nvCxnSpPr>
        <p:spPr>
          <a:xfrm>
            <a:off x="6273800" y="1397000"/>
            <a:ext cx="0" cy="4584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8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81929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Drawable</a:t>
            </a:r>
          </a:p>
        </p:txBody>
      </p:sp>
    </p:spTree>
    <p:extLst>
      <p:ext uri="{BB962C8B-B14F-4D97-AF65-F5344CB8AC3E}">
        <p14:creationId xmlns:p14="http://schemas.microsoft.com/office/powerpoint/2010/main" val="3442993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486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Drawable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DBBE255-CEDD-6F44-9A1C-6ED667F58AD2}"/>
              </a:ext>
            </a:extLst>
          </p:cNvPr>
          <p:cNvSpPr txBox="1">
            <a:spLocks/>
          </p:cNvSpPr>
          <p:nvPr/>
        </p:nvSpPr>
        <p:spPr>
          <a:xfrm>
            <a:off x="762000" y="2569634"/>
            <a:ext cx="10668000" cy="201717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70C0"/>
                </a:solidFill>
                <a:latin typeface="+mn-lt"/>
              </a:rPr>
              <a:t>Generic class used to present any kind of graphic</a:t>
            </a:r>
          </a:p>
        </p:txBody>
      </p:sp>
    </p:spTree>
    <p:extLst>
      <p:ext uri="{BB962C8B-B14F-4D97-AF65-F5344CB8AC3E}">
        <p14:creationId xmlns:p14="http://schemas.microsoft.com/office/powerpoint/2010/main" val="792325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2700102" y="2875002"/>
            <a:ext cx="67917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Image asset Studio</a:t>
            </a:r>
          </a:p>
        </p:txBody>
      </p:sp>
    </p:spTree>
    <p:extLst>
      <p:ext uri="{BB962C8B-B14F-4D97-AF65-F5344CB8AC3E}">
        <p14:creationId xmlns:p14="http://schemas.microsoft.com/office/powerpoint/2010/main" val="1922214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87EFA1-0189-2F4B-9ECB-5C64BF400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900" y="585800"/>
            <a:ext cx="6697066" cy="611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A8B7856-E5B6-CE44-8907-72D8591520FD}"/>
              </a:ext>
            </a:extLst>
          </p:cNvPr>
          <p:cNvGrpSpPr/>
          <p:nvPr/>
        </p:nvGrpSpPr>
        <p:grpSpPr>
          <a:xfrm>
            <a:off x="4415513" y="1982474"/>
            <a:ext cx="2208002" cy="362768"/>
            <a:chOff x="3286801" y="2110879"/>
            <a:chExt cx="2208002" cy="36276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4F125D3-534C-0647-A8BB-843EE4650390}"/>
                </a:ext>
              </a:extLst>
            </p:cNvPr>
            <p:cNvCxnSpPr>
              <a:cxnSpLocks/>
            </p:cNvCxnSpPr>
            <p:nvPr/>
          </p:nvCxnSpPr>
          <p:spPr>
            <a:xfrm>
              <a:off x="3547753" y="2292263"/>
              <a:ext cx="1947050" cy="1"/>
            </a:xfrm>
            <a:prstGeom prst="straightConnector1">
              <a:avLst/>
            </a:prstGeom>
            <a:ln w="25400" cap="rnd" cmpd="sng"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F061432-AA4A-0940-ACF8-C3CD50490850}"/>
                </a:ext>
              </a:extLst>
            </p:cNvPr>
            <p:cNvSpPr/>
            <p:nvPr/>
          </p:nvSpPr>
          <p:spPr>
            <a:xfrm>
              <a:off x="3286801" y="2110879"/>
              <a:ext cx="362768" cy="3627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C7B825-38BB-FE46-A806-913F0D2D2370}"/>
              </a:ext>
            </a:extLst>
          </p:cNvPr>
          <p:cNvCxnSpPr>
            <a:cxnSpLocks/>
          </p:cNvCxnSpPr>
          <p:nvPr/>
        </p:nvCxnSpPr>
        <p:spPr>
          <a:xfrm>
            <a:off x="3478547" y="2580369"/>
            <a:ext cx="3028453" cy="0"/>
          </a:xfrm>
          <a:prstGeom prst="straightConnector1">
            <a:avLst/>
          </a:prstGeom>
          <a:ln w="25400" cap="rnd" cmpd="sng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8B27DF53-B60D-E64A-B2A8-93BF05FC61B1}"/>
              </a:ext>
            </a:extLst>
          </p:cNvPr>
          <p:cNvSpPr/>
          <p:nvPr/>
        </p:nvSpPr>
        <p:spPr>
          <a:xfrm>
            <a:off x="3217595" y="2398985"/>
            <a:ext cx="362768" cy="362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E3AB097-B52B-DD4A-A10D-DFA4942BC953}"/>
              </a:ext>
            </a:extLst>
          </p:cNvPr>
          <p:cNvCxnSpPr>
            <a:cxnSpLocks/>
          </p:cNvCxnSpPr>
          <p:nvPr/>
        </p:nvCxnSpPr>
        <p:spPr>
          <a:xfrm>
            <a:off x="4103931" y="2943137"/>
            <a:ext cx="3028453" cy="0"/>
          </a:xfrm>
          <a:prstGeom prst="straightConnector1">
            <a:avLst/>
          </a:prstGeom>
          <a:ln w="25400" cap="rnd" cmpd="sng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CE7F4765-B5C5-C747-B703-879F0E011EDA}"/>
              </a:ext>
            </a:extLst>
          </p:cNvPr>
          <p:cNvSpPr/>
          <p:nvPr/>
        </p:nvSpPr>
        <p:spPr>
          <a:xfrm>
            <a:off x="3842979" y="2761753"/>
            <a:ext cx="362768" cy="362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E9AE2BB-CDC6-1747-878F-75F332EF8A4E}"/>
              </a:ext>
            </a:extLst>
          </p:cNvPr>
          <p:cNvCxnSpPr>
            <a:cxnSpLocks/>
          </p:cNvCxnSpPr>
          <p:nvPr/>
        </p:nvCxnSpPr>
        <p:spPr>
          <a:xfrm>
            <a:off x="4676465" y="4810037"/>
            <a:ext cx="1932351" cy="0"/>
          </a:xfrm>
          <a:prstGeom prst="straightConnector1">
            <a:avLst/>
          </a:prstGeom>
          <a:ln w="25400" cap="rnd" cmpd="sng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4A07D723-98CB-F84D-AF2E-DBFB3C914D67}"/>
              </a:ext>
            </a:extLst>
          </p:cNvPr>
          <p:cNvSpPr/>
          <p:nvPr/>
        </p:nvSpPr>
        <p:spPr>
          <a:xfrm>
            <a:off x="4319540" y="4628653"/>
            <a:ext cx="362768" cy="362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EBFCBDB-E413-0444-8A5D-BBD3F3E12DC0}"/>
              </a:ext>
            </a:extLst>
          </p:cNvPr>
          <p:cNvSpPr/>
          <p:nvPr/>
        </p:nvSpPr>
        <p:spPr>
          <a:xfrm>
            <a:off x="195534" y="3591377"/>
            <a:ext cx="4998366" cy="2276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Chose icon </a:t>
            </a:r>
            <a:r>
              <a:rPr lang="en-US" dirty="0" err="1">
                <a:solidFill>
                  <a:srgbClr val="000000"/>
                </a:solidFill>
                <a:latin typeface="Roboto"/>
              </a:rPr>
              <a:t>typeand</a:t>
            </a:r>
            <a:r>
              <a:rPr lang="en-US" dirty="0">
                <a:solidFill>
                  <a:srgbClr val="000000"/>
                </a:solidFill>
                <a:latin typeface="Roboto"/>
              </a:rPr>
              <a:t> change name</a:t>
            </a:r>
          </a:p>
          <a:p>
            <a:pPr fontAlgn="base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Choose Image, Clipart, or Text</a:t>
            </a:r>
          </a:p>
          <a:p>
            <a:pPr fontAlgn="base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Click icon to chose clipart</a:t>
            </a:r>
          </a:p>
          <a:p>
            <a:pPr fontAlgn="base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Inspect assets for multiple screen sizes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6C5B7C-24D1-8B45-9DA6-BDE1939430AE}"/>
              </a:ext>
            </a:extLst>
          </p:cNvPr>
          <p:cNvSpPr txBox="1"/>
          <p:nvPr/>
        </p:nvSpPr>
        <p:spPr>
          <a:xfrm>
            <a:off x="3243534" y="23989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316EC4-EEE9-DD4F-8F0B-248C9174B8CC}"/>
              </a:ext>
            </a:extLst>
          </p:cNvPr>
          <p:cNvSpPr txBox="1"/>
          <p:nvPr/>
        </p:nvSpPr>
        <p:spPr>
          <a:xfrm>
            <a:off x="3873520" y="27551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C5EE6-4F4D-8A48-AFA0-01846D8BB8D6}"/>
              </a:ext>
            </a:extLst>
          </p:cNvPr>
          <p:cNvSpPr txBox="1"/>
          <p:nvPr/>
        </p:nvSpPr>
        <p:spPr>
          <a:xfrm>
            <a:off x="4347160" y="46181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73214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2636431" y="2535261"/>
            <a:ext cx="69191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Vector asset Studio</a:t>
            </a:r>
          </a:p>
        </p:txBody>
      </p:sp>
    </p:spTree>
    <p:extLst>
      <p:ext uri="{BB962C8B-B14F-4D97-AF65-F5344CB8AC3E}">
        <p14:creationId xmlns:p14="http://schemas.microsoft.com/office/powerpoint/2010/main" val="2590842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3A61FAB-AE98-704D-9C93-DDF539727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540" y="623454"/>
            <a:ext cx="6563158" cy="561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92EBE8D-F31C-8046-8001-B506E9DBA3C9}"/>
              </a:ext>
            </a:extLst>
          </p:cNvPr>
          <p:cNvCxnSpPr>
            <a:cxnSpLocks/>
          </p:cNvCxnSpPr>
          <p:nvPr/>
        </p:nvCxnSpPr>
        <p:spPr>
          <a:xfrm>
            <a:off x="4163649" y="2214754"/>
            <a:ext cx="1932351" cy="0"/>
          </a:xfrm>
          <a:prstGeom prst="straightConnector1">
            <a:avLst/>
          </a:prstGeom>
          <a:ln w="25400" cap="rnd" cmpd="sng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9AC5E22D-7C49-784E-B732-1EC686A24E18}"/>
              </a:ext>
            </a:extLst>
          </p:cNvPr>
          <p:cNvSpPr/>
          <p:nvPr/>
        </p:nvSpPr>
        <p:spPr>
          <a:xfrm>
            <a:off x="3806724" y="2033370"/>
            <a:ext cx="362768" cy="362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C5DFC9-DCF7-7B4E-A2CB-29DDC24B1ED8}"/>
              </a:ext>
            </a:extLst>
          </p:cNvPr>
          <p:cNvCxnSpPr>
            <a:cxnSpLocks/>
          </p:cNvCxnSpPr>
          <p:nvPr/>
        </p:nvCxnSpPr>
        <p:spPr>
          <a:xfrm>
            <a:off x="4080970" y="2806425"/>
            <a:ext cx="1932351" cy="0"/>
          </a:xfrm>
          <a:prstGeom prst="straightConnector1">
            <a:avLst/>
          </a:prstGeom>
          <a:ln w="25400" cap="rnd" cmpd="sng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D5AFB80F-C07C-9944-BF9B-91CCF78FE7F9}"/>
              </a:ext>
            </a:extLst>
          </p:cNvPr>
          <p:cNvSpPr/>
          <p:nvPr/>
        </p:nvSpPr>
        <p:spPr>
          <a:xfrm>
            <a:off x="3724045" y="2625041"/>
            <a:ext cx="362768" cy="362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F74CFF-66E8-C642-BACF-221EC451B740}"/>
              </a:ext>
            </a:extLst>
          </p:cNvPr>
          <p:cNvSpPr/>
          <p:nvPr/>
        </p:nvSpPr>
        <p:spPr>
          <a:xfrm>
            <a:off x="340302" y="3430234"/>
            <a:ext cx="4684059" cy="1114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Choose from Material Icon library, or use your own SVG vector drawing</a:t>
            </a:r>
          </a:p>
          <a:p>
            <a:pPr fontAlgn="base">
              <a:lnSpc>
                <a:spcPct val="2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Roboto"/>
              </a:rPr>
              <a:t>Opens Material Icon library</a:t>
            </a:r>
          </a:p>
        </p:txBody>
      </p:sp>
    </p:spTree>
    <p:extLst>
      <p:ext uri="{BB962C8B-B14F-4D97-AF65-F5344CB8AC3E}">
        <p14:creationId xmlns:p14="http://schemas.microsoft.com/office/powerpoint/2010/main" val="435709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2700102" y="719161"/>
            <a:ext cx="61829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Performance tips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214F3-FBC2-0E4F-A623-122CFA9E25C6}"/>
              </a:ext>
            </a:extLst>
          </p:cNvPr>
          <p:cNvSpPr txBox="1"/>
          <p:nvPr/>
        </p:nvSpPr>
        <p:spPr>
          <a:xfrm>
            <a:off x="675540" y="2128862"/>
            <a:ext cx="108409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70C0"/>
                </a:solidFill>
              </a:rPr>
              <a:t>Use smallest resolution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70C0"/>
                </a:solidFill>
              </a:rPr>
              <a:t>Resize, crop, compress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70C0"/>
                </a:solidFill>
              </a:rPr>
              <a:t>Vector drawings for simple images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70C0"/>
                </a:solidFill>
              </a:rPr>
              <a:t>Use Lib: Glide or Picasso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70C0"/>
                </a:solidFill>
              </a:rPr>
              <a:t>Use lossy image formats and adjust quality where possible</a:t>
            </a:r>
          </a:p>
        </p:txBody>
      </p:sp>
    </p:spTree>
    <p:extLst>
      <p:ext uri="{BB962C8B-B14F-4D97-AF65-F5344CB8AC3E}">
        <p14:creationId xmlns:p14="http://schemas.microsoft.com/office/powerpoint/2010/main" val="3707967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81929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Adaptive layout</a:t>
            </a:r>
          </a:p>
        </p:txBody>
      </p:sp>
    </p:spTree>
    <p:extLst>
      <p:ext uri="{BB962C8B-B14F-4D97-AF65-F5344CB8AC3E}">
        <p14:creationId xmlns:p14="http://schemas.microsoft.com/office/powerpoint/2010/main" val="2129957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6DD3FDD-12B4-9347-A04A-EBEDE4BED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565400"/>
            <a:ext cx="101346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78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159" y="0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Why do we should care?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9D04E-C567-3E41-858C-0A4A94C5753E}"/>
              </a:ext>
            </a:extLst>
          </p:cNvPr>
          <p:cNvSpPr txBox="1"/>
          <p:nvPr/>
        </p:nvSpPr>
        <p:spPr>
          <a:xfrm>
            <a:off x="1439159" y="1391890"/>
            <a:ext cx="4334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0070C0">
                    <a:alpha val="30000"/>
                  </a:srgbClr>
                </a:solidFill>
              </a:rPr>
              <a:t>Performance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604AC-6970-C94F-97EA-183C9E596242}"/>
              </a:ext>
            </a:extLst>
          </p:cNvPr>
          <p:cNvSpPr txBox="1"/>
          <p:nvPr/>
        </p:nvSpPr>
        <p:spPr>
          <a:xfrm>
            <a:off x="4353173" y="3429000"/>
            <a:ext cx="33159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31990114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0E4E28-8569-9640-88B1-29BFAD179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212850"/>
            <a:ext cx="63500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23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7EEED9-D21A-C04B-A43F-115AE4D8F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660525"/>
            <a:ext cx="103378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50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7EEED9-D21A-C04B-A43F-115AE4D8FB7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927100" y="1660525"/>
            <a:ext cx="10337800" cy="927100"/>
          </a:xfrm>
          <a:prstGeom prst="rect">
            <a:avLst/>
          </a:prstGeom>
        </p:spPr>
      </p:pic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7A314B14-E686-814A-B707-2FB88A59A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3590926"/>
            <a:ext cx="103378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34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0F2323-F734-A842-8563-3F3961075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0" y="1435100"/>
            <a:ext cx="8166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364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9401FB7-0DAF-E548-8409-AA9776B42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1746250"/>
            <a:ext cx="104267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11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9401FB7-0DAF-E548-8409-AA9776B42B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882650" y="1746250"/>
            <a:ext cx="10426700" cy="1155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29FA3D-A7C7-1C44-AD60-BA0402F2B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0" y="3232150"/>
            <a:ext cx="3568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988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9401FB7-0DAF-E548-8409-AA9776B42B1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882650" y="1746250"/>
            <a:ext cx="10426700" cy="1155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29FA3D-A7C7-1C44-AD60-BA0402F2B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0" y="3232150"/>
            <a:ext cx="3568700" cy="3314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D19042-C7F2-3A4D-8B46-07E69104AC82}"/>
              </a:ext>
            </a:extLst>
          </p:cNvPr>
          <p:cNvSpPr/>
          <p:nvPr/>
        </p:nvSpPr>
        <p:spPr>
          <a:xfrm>
            <a:off x="1727200" y="4292600"/>
            <a:ext cx="749300" cy="203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48D53A-6552-BB42-86AF-FFDFA90F6CE0}"/>
              </a:ext>
            </a:extLst>
          </p:cNvPr>
          <p:cNvSpPr/>
          <p:nvPr/>
        </p:nvSpPr>
        <p:spPr>
          <a:xfrm>
            <a:off x="1689100" y="5318125"/>
            <a:ext cx="749300" cy="2032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8138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9401FB7-0DAF-E548-8409-AA9776B42B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98450" y="180975"/>
            <a:ext cx="10426700" cy="1155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29FA3D-A7C7-1C44-AD60-BA0402F2B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1466850"/>
            <a:ext cx="3568700" cy="331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2858B2-2505-FD48-B19D-F5AE12B3F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150" y="2012950"/>
            <a:ext cx="6350000" cy="41783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3B0EBE-F20F-0847-9D81-DDF51B6F5106}"/>
              </a:ext>
            </a:extLst>
          </p:cNvPr>
          <p:cNvCxnSpPr/>
          <p:nvPr/>
        </p:nvCxnSpPr>
        <p:spPr>
          <a:xfrm>
            <a:off x="4546600" y="2565400"/>
            <a:ext cx="1676400" cy="280670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0820C39-FCEA-7C4D-96DB-2F9605109CD9}"/>
              </a:ext>
            </a:extLst>
          </p:cNvPr>
          <p:cNvSpPr txBox="1"/>
          <p:nvPr/>
        </p:nvSpPr>
        <p:spPr>
          <a:xfrm>
            <a:off x="7105651" y="1963519"/>
            <a:ext cx="4984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sd</a:t>
            </a:r>
            <a:r>
              <a:rPr lang="en-US" sz="3600" dirty="0"/>
              <a:t> = minimum distance between screen edges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9324DD3-E5F6-9641-84F3-BB1A1B0136EB}"/>
              </a:ext>
            </a:extLst>
          </p:cNvPr>
          <p:cNvCxnSpPr>
            <a:cxnSpLocks/>
          </p:cNvCxnSpPr>
          <p:nvPr/>
        </p:nvCxnSpPr>
        <p:spPr>
          <a:xfrm>
            <a:off x="7102475" y="4330700"/>
            <a:ext cx="2933701" cy="167640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9498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9401FB7-0DAF-E548-8409-AA9776B42B1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98450" y="180975"/>
            <a:ext cx="10426700" cy="1155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29FA3D-A7C7-1C44-AD60-BA0402F2B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1466850"/>
            <a:ext cx="3568700" cy="331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2858B2-2505-FD48-B19D-F5AE12B3F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150" y="2012950"/>
            <a:ext cx="6350000" cy="41783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3B0EBE-F20F-0847-9D81-DDF51B6F5106}"/>
              </a:ext>
            </a:extLst>
          </p:cNvPr>
          <p:cNvCxnSpPr>
            <a:cxnSpLocks/>
          </p:cNvCxnSpPr>
          <p:nvPr/>
        </p:nvCxnSpPr>
        <p:spPr>
          <a:xfrm>
            <a:off x="4533900" y="4089400"/>
            <a:ext cx="1701800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F14E5AD-3F92-D64D-BEFF-5C6050D896E6}"/>
              </a:ext>
            </a:extLst>
          </p:cNvPr>
          <p:cNvCxnSpPr>
            <a:cxnSpLocks/>
          </p:cNvCxnSpPr>
          <p:nvPr/>
        </p:nvCxnSpPr>
        <p:spPr>
          <a:xfrm>
            <a:off x="7099300" y="5194300"/>
            <a:ext cx="2819400" cy="0"/>
          </a:xfrm>
          <a:prstGeom prst="line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A5C3400-42A7-E24D-A2BA-2B6C64E9B890}"/>
              </a:ext>
            </a:extLst>
          </p:cNvPr>
          <p:cNvSpPr txBox="1"/>
          <p:nvPr/>
        </p:nvSpPr>
        <p:spPr>
          <a:xfrm>
            <a:off x="7105651" y="1963519"/>
            <a:ext cx="4984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 = minimum distance between screen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7967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AD3342D-FEBE-2D46-B6CA-647072E6F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81929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3225336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159" y="0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Why do we should care?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49D04E-C567-3E41-858C-0A4A94C5753E}"/>
              </a:ext>
            </a:extLst>
          </p:cNvPr>
          <p:cNvSpPr txBox="1"/>
          <p:nvPr/>
        </p:nvSpPr>
        <p:spPr>
          <a:xfrm>
            <a:off x="1439159" y="1391890"/>
            <a:ext cx="43348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0070C0">
                    <a:alpha val="30000"/>
                  </a:srgbClr>
                </a:solidFill>
              </a:rPr>
              <a:t>Performance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0070C0">
                    <a:alpha val="30000"/>
                  </a:srgbClr>
                </a:solidFill>
              </a:rPr>
              <a:t>Accuracy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604AC-6970-C94F-97EA-183C9E596242}"/>
              </a:ext>
            </a:extLst>
          </p:cNvPr>
          <p:cNvSpPr txBox="1"/>
          <p:nvPr/>
        </p:nvSpPr>
        <p:spPr>
          <a:xfrm>
            <a:off x="3162141" y="3342453"/>
            <a:ext cx="56980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Responsiveness</a:t>
            </a:r>
          </a:p>
        </p:txBody>
      </p:sp>
    </p:spTree>
    <p:extLst>
      <p:ext uri="{BB962C8B-B14F-4D97-AF65-F5344CB8AC3E}">
        <p14:creationId xmlns:p14="http://schemas.microsoft.com/office/powerpoint/2010/main" val="21608498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51F46F-B474-864C-BBAE-7FD14D4B1F38}"/>
              </a:ext>
            </a:extLst>
          </p:cNvPr>
          <p:cNvSpPr/>
          <p:nvPr/>
        </p:nvSpPr>
        <p:spPr>
          <a:xfrm>
            <a:off x="908050" y="1192937"/>
            <a:ext cx="10375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getResources</a:t>
            </a:r>
            <a:r>
              <a:rPr lang="en-US" sz="3200" dirty="0"/>
              <a:t>().</a:t>
            </a:r>
            <a:r>
              <a:rPr lang="en-US" sz="3200" dirty="0" err="1"/>
              <a:t>getConfiguration</a:t>
            </a:r>
            <a:r>
              <a:rPr lang="en-US" sz="3200" dirty="0"/>
              <a:t>().</a:t>
            </a:r>
            <a:r>
              <a:rPr lang="en-US" sz="3200" dirty="0" err="1">
                <a:solidFill>
                  <a:srgbClr val="871094"/>
                </a:solidFill>
              </a:rPr>
              <a:t>screenLayout</a:t>
            </a:r>
            <a:r>
              <a:rPr lang="en-US" sz="3200" dirty="0">
                <a:solidFill>
                  <a:srgbClr val="871094"/>
                </a:solidFill>
              </a:rPr>
              <a:t> </a:t>
            </a:r>
            <a:endParaRPr lang="en-US" sz="3200" i="1" dirty="0">
              <a:solidFill>
                <a:srgbClr val="8C8C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3279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D6B842-6D96-1742-B39B-0F0593A0BB62}"/>
              </a:ext>
            </a:extLst>
          </p:cNvPr>
          <p:cNvSpPr/>
          <p:nvPr/>
        </p:nvSpPr>
        <p:spPr>
          <a:xfrm>
            <a:off x="276224" y="4264681"/>
            <a:ext cx="1171257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33B3"/>
                </a:solidFill>
              </a:rPr>
              <a:t>If </a:t>
            </a:r>
            <a:r>
              <a:rPr lang="en-US" sz="2200" dirty="0"/>
              <a:t>(</a:t>
            </a:r>
            <a:r>
              <a:rPr lang="en-US" sz="2200" dirty="0" err="1"/>
              <a:t>getResources</a:t>
            </a:r>
            <a:r>
              <a:rPr lang="en-US" sz="2200" dirty="0"/>
              <a:t>().</a:t>
            </a:r>
            <a:r>
              <a:rPr lang="en-US" sz="2200" dirty="0" err="1"/>
              <a:t>getConfiguration</a:t>
            </a:r>
            <a:r>
              <a:rPr lang="en-US" sz="2200" dirty="0"/>
              <a:t>().</a:t>
            </a:r>
            <a:r>
              <a:rPr lang="en-US" sz="2200" dirty="0" err="1">
                <a:solidFill>
                  <a:srgbClr val="871094"/>
                </a:solidFill>
              </a:rPr>
              <a:t>screenLayout</a:t>
            </a:r>
            <a:r>
              <a:rPr lang="en-US" sz="2200" dirty="0">
                <a:solidFill>
                  <a:srgbClr val="871094"/>
                </a:solidFill>
              </a:rPr>
              <a:t> </a:t>
            </a:r>
            <a:r>
              <a:rPr lang="en-US" sz="2200" dirty="0"/>
              <a:t>== </a:t>
            </a:r>
            <a:r>
              <a:rPr lang="en-US" sz="2200" dirty="0" err="1">
                <a:solidFill>
                  <a:srgbClr val="000000"/>
                </a:solidFill>
              </a:rPr>
              <a:t>Configuration</a:t>
            </a:r>
            <a:r>
              <a:rPr lang="en-US" sz="2200" dirty="0" err="1"/>
              <a:t>.</a:t>
            </a:r>
            <a:r>
              <a:rPr lang="en-US" sz="2200" i="1" dirty="0" err="1">
                <a:solidFill>
                  <a:srgbClr val="871094"/>
                </a:solidFill>
              </a:rPr>
              <a:t>SCREENLAYOUT_SIZE_LARGE</a:t>
            </a:r>
            <a:r>
              <a:rPr lang="en-US" sz="2200" dirty="0"/>
              <a:t>) {</a:t>
            </a:r>
            <a:br>
              <a:rPr lang="en-US" sz="2200" dirty="0"/>
            </a:br>
            <a:br>
              <a:rPr lang="en-US" sz="2200" dirty="0"/>
            </a:br>
            <a:r>
              <a:rPr lang="en-US" sz="2200" dirty="0"/>
              <a:t>    </a:t>
            </a:r>
            <a:r>
              <a:rPr lang="en-US" sz="2200" i="1" dirty="0">
                <a:solidFill>
                  <a:srgbClr val="8C8C8C"/>
                </a:solidFill>
              </a:rPr>
              <a:t>//  </a:t>
            </a:r>
            <a:r>
              <a:rPr lang="en-US" sz="2200" i="1" dirty="0" err="1">
                <a:solidFill>
                  <a:srgbClr val="8C8C8C"/>
                </a:solidFill>
              </a:rPr>
              <a:t>doSomething</a:t>
            </a:r>
            <a:endParaRPr lang="en-US" sz="2200" i="1" dirty="0">
              <a:solidFill>
                <a:srgbClr val="8C8C8C"/>
              </a:solidFill>
            </a:endParaRPr>
          </a:p>
          <a:p>
            <a:br>
              <a:rPr lang="en-US" sz="2200" i="1" dirty="0">
                <a:solidFill>
                  <a:srgbClr val="8C8C8C"/>
                </a:solidFill>
              </a:rPr>
            </a:br>
            <a:r>
              <a:rPr lang="en-US" sz="2200" dirty="0"/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51F46F-B474-864C-BBAE-7FD14D4B1F38}"/>
              </a:ext>
            </a:extLst>
          </p:cNvPr>
          <p:cNvSpPr/>
          <p:nvPr/>
        </p:nvSpPr>
        <p:spPr>
          <a:xfrm>
            <a:off x="908050" y="1192937"/>
            <a:ext cx="103759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getResources</a:t>
            </a:r>
            <a:r>
              <a:rPr lang="en-US" sz="3200" dirty="0"/>
              <a:t>().</a:t>
            </a:r>
            <a:r>
              <a:rPr lang="en-US" sz="3200" dirty="0" err="1"/>
              <a:t>getConfiguration</a:t>
            </a:r>
            <a:r>
              <a:rPr lang="en-US" sz="3200" dirty="0"/>
              <a:t>().</a:t>
            </a:r>
            <a:r>
              <a:rPr lang="en-US" sz="3200" dirty="0" err="1">
                <a:solidFill>
                  <a:srgbClr val="871094"/>
                </a:solidFill>
              </a:rPr>
              <a:t>screenLayout</a:t>
            </a:r>
            <a:r>
              <a:rPr lang="en-US" sz="3200" dirty="0">
                <a:solidFill>
                  <a:srgbClr val="871094"/>
                </a:solidFill>
              </a:rPr>
              <a:t> </a:t>
            </a:r>
            <a:endParaRPr lang="en-US" sz="3200" i="1" dirty="0">
              <a:solidFill>
                <a:srgbClr val="8C8C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0866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81929"/>
            <a:ext cx="9144000" cy="1094141"/>
          </a:xfrm>
          <a:ln>
            <a:noFill/>
          </a:ln>
        </p:spPr>
        <p:txBody>
          <a:bodyPr/>
          <a:lstStyle/>
          <a:p>
            <a:r>
              <a:rPr lang="en-US" b="1" dirty="0" err="1">
                <a:solidFill>
                  <a:srgbClr val="0070C0"/>
                </a:solidFill>
                <a:latin typeface="+mn-lt"/>
              </a:rPr>
              <a:t>Material.io</a:t>
            </a:r>
            <a:endParaRPr lang="en-US" b="1" dirty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12149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1961AA-AC74-204E-BD15-3B565146C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3823784"/>
            <a:ext cx="6756400" cy="2273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B6E019-FA8C-264D-A969-9E7FF6D15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800" y="760916"/>
            <a:ext cx="67564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250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410AD8-5B55-9942-88F1-57D9E6D79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207" y="0"/>
            <a:ext cx="385762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0F922B-CE12-8643-A0FB-3C8B7E0B0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288" y="0"/>
            <a:ext cx="3857625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36792B-FF44-1441-95C4-7AB2B9ADA8F9}"/>
              </a:ext>
            </a:extLst>
          </p:cNvPr>
          <p:cNvCxnSpPr/>
          <p:nvPr/>
        </p:nvCxnSpPr>
        <p:spPr>
          <a:xfrm>
            <a:off x="6266985" y="1237785"/>
            <a:ext cx="0" cy="43601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0198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5FDDED-206D-FD47-9836-4AFDAA94F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1739900"/>
            <a:ext cx="67564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097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10" descr="CommunicatingState_Do-Reply-1b-v2">
            <a:hlinkClick r:id="" action="ppaction://media"/>
            <a:extLst>
              <a:ext uri="{FF2B5EF4-FFF2-40B4-BE49-F238E27FC236}">
                <a16:creationId xmlns:a16="http://schemas.microsoft.com/office/drawing/2014/main" id="{3215E43B-D05F-A64F-AFC6-007C0154ED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101" y="2911999"/>
            <a:ext cx="5632660" cy="2816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9E85AE-79DA-374F-8D26-F54A3EF6A2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240" y="1123527"/>
            <a:ext cx="460480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6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descr="motion-correct-1.mp4">
            <a:hlinkClick r:id="" action="ppaction://media"/>
            <a:extLst>
              <a:ext uri="{FF2B5EF4-FFF2-40B4-BE49-F238E27FC236}">
                <a16:creationId xmlns:a16="http://schemas.microsoft.com/office/drawing/2014/main" id="{D79B88B3-A84A-B549-B954-CB4AB1C9E4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5615" y="2240179"/>
            <a:ext cx="4742993" cy="2371495"/>
          </a:xfrm>
          <a:prstGeom prst="rect">
            <a:avLst/>
          </a:prstGeom>
        </p:spPr>
      </p:pic>
      <p:pic>
        <p:nvPicPr>
          <p:cNvPr id="3" name="Online Media 2" descr="motion-incorrect-1.mp4">
            <a:hlinkClick r:id="" action="ppaction://media"/>
            <a:extLst>
              <a:ext uri="{FF2B5EF4-FFF2-40B4-BE49-F238E27FC236}">
                <a16:creationId xmlns:a16="http://schemas.microsoft.com/office/drawing/2014/main" id="{9981F2BF-31E8-E24E-AD57-CF175CFA209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43240" y="2243924"/>
            <a:ext cx="4728015" cy="236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9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descr="motion-incorrect-2">
            <a:hlinkClick r:id="" action="ppaction://media"/>
            <a:extLst>
              <a:ext uri="{FF2B5EF4-FFF2-40B4-BE49-F238E27FC236}">
                <a16:creationId xmlns:a16="http://schemas.microsoft.com/office/drawing/2014/main" id="{B2F78E7B-639B-5641-A90B-4B050FEEB0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95561" y="1123527"/>
            <a:ext cx="4363047" cy="4604800"/>
          </a:xfrm>
          <a:prstGeom prst="rect">
            <a:avLst/>
          </a:prstGeom>
        </p:spPr>
      </p:pic>
      <p:pic>
        <p:nvPicPr>
          <p:cNvPr id="2" name="Online Media 1" descr="motion-correct-2">
            <a:hlinkClick r:id="" action="ppaction://media"/>
            <a:extLst>
              <a:ext uri="{FF2B5EF4-FFF2-40B4-BE49-F238E27FC236}">
                <a16:creationId xmlns:a16="http://schemas.microsoft.com/office/drawing/2014/main" id="{B975544B-5CEA-284A-8D5E-7EFD66DA919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43240" y="1123527"/>
            <a:ext cx="436304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3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selection-incorrect-1">
            <a:hlinkClick r:id="" action="ppaction://media"/>
            <a:extLst>
              <a:ext uri="{FF2B5EF4-FFF2-40B4-BE49-F238E27FC236}">
                <a16:creationId xmlns:a16="http://schemas.microsoft.com/office/drawing/2014/main" id="{DEE22964-A1D5-AF44-8691-749D05B740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51482" y="1123527"/>
            <a:ext cx="2590198" cy="4604800"/>
          </a:xfrm>
          <a:prstGeom prst="rect">
            <a:avLst/>
          </a:prstGeom>
        </p:spPr>
      </p:pic>
      <p:pic>
        <p:nvPicPr>
          <p:cNvPr id="2" name="Online Media 1" descr="selection-correct-1">
            <a:hlinkClick r:id="" action="ppaction://media"/>
            <a:extLst>
              <a:ext uri="{FF2B5EF4-FFF2-40B4-BE49-F238E27FC236}">
                <a16:creationId xmlns:a16="http://schemas.microsoft.com/office/drawing/2014/main" id="{ADC5A2A4-27D1-1440-A2EF-C4CB32D10F4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94334" y="1123527"/>
            <a:ext cx="2590198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81929"/>
            <a:ext cx="9144000" cy="1094141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Why should developers care?</a:t>
            </a:r>
          </a:p>
        </p:txBody>
      </p:sp>
    </p:spTree>
    <p:extLst>
      <p:ext uri="{BB962C8B-B14F-4D97-AF65-F5344CB8AC3E}">
        <p14:creationId xmlns:p14="http://schemas.microsoft.com/office/powerpoint/2010/main" val="26179835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3004512" y="2875002"/>
            <a:ext cx="61829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Performance tips</a:t>
            </a:r>
          </a:p>
        </p:txBody>
      </p:sp>
    </p:spTree>
    <p:extLst>
      <p:ext uri="{BB962C8B-B14F-4D97-AF65-F5344CB8AC3E}">
        <p14:creationId xmlns:p14="http://schemas.microsoft.com/office/powerpoint/2010/main" val="19171745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2687402" y="566761"/>
            <a:ext cx="61829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Performance tips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214F3-FBC2-0E4F-A623-122CFA9E25C6}"/>
              </a:ext>
            </a:extLst>
          </p:cNvPr>
          <p:cNvSpPr txBox="1"/>
          <p:nvPr/>
        </p:nvSpPr>
        <p:spPr>
          <a:xfrm>
            <a:off x="675540" y="2128862"/>
            <a:ext cx="10840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70C0"/>
                </a:solidFill>
              </a:rPr>
              <a:t>Use smallest resolution</a:t>
            </a:r>
          </a:p>
        </p:txBody>
      </p:sp>
    </p:spTree>
    <p:extLst>
      <p:ext uri="{BB962C8B-B14F-4D97-AF65-F5344CB8AC3E}">
        <p14:creationId xmlns:p14="http://schemas.microsoft.com/office/powerpoint/2010/main" val="36356522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2687402" y="566761"/>
            <a:ext cx="61829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Performance tips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214F3-FBC2-0E4F-A623-122CFA9E25C6}"/>
              </a:ext>
            </a:extLst>
          </p:cNvPr>
          <p:cNvSpPr txBox="1"/>
          <p:nvPr/>
        </p:nvSpPr>
        <p:spPr>
          <a:xfrm>
            <a:off x="675540" y="2128862"/>
            <a:ext cx="108409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70C0">
                    <a:alpha val="30000"/>
                  </a:srgbClr>
                </a:solidFill>
              </a:rPr>
              <a:t>Use smallest resolution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70C0"/>
                </a:solidFill>
              </a:rPr>
              <a:t>Resize, crop, compress</a:t>
            </a:r>
          </a:p>
        </p:txBody>
      </p:sp>
    </p:spTree>
    <p:extLst>
      <p:ext uri="{BB962C8B-B14F-4D97-AF65-F5344CB8AC3E}">
        <p14:creationId xmlns:p14="http://schemas.microsoft.com/office/powerpoint/2010/main" val="1941649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2687402" y="566761"/>
            <a:ext cx="61829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Performance tips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214F3-FBC2-0E4F-A623-122CFA9E25C6}"/>
              </a:ext>
            </a:extLst>
          </p:cNvPr>
          <p:cNvSpPr txBox="1"/>
          <p:nvPr/>
        </p:nvSpPr>
        <p:spPr>
          <a:xfrm>
            <a:off x="675540" y="2128862"/>
            <a:ext cx="10840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70C0">
                    <a:alpha val="30000"/>
                  </a:srgbClr>
                </a:solidFill>
              </a:rPr>
              <a:t>Use smallest resolution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70C0">
                    <a:alpha val="30000"/>
                  </a:srgbClr>
                </a:solidFill>
              </a:rPr>
              <a:t>Resize, crop, compress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70C0"/>
                </a:solidFill>
              </a:rPr>
              <a:t>Vector drawings for simple images</a:t>
            </a:r>
          </a:p>
        </p:txBody>
      </p:sp>
    </p:spTree>
    <p:extLst>
      <p:ext uri="{BB962C8B-B14F-4D97-AF65-F5344CB8AC3E}">
        <p14:creationId xmlns:p14="http://schemas.microsoft.com/office/powerpoint/2010/main" val="1164980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2687402" y="566761"/>
            <a:ext cx="61829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Performance tips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214F3-FBC2-0E4F-A623-122CFA9E25C6}"/>
              </a:ext>
            </a:extLst>
          </p:cNvPr>
          <p:cNvSpPr txBox="1"/>
          <p:nvPr/>
        </p:nvSpPr>
        <p:spPr>
          <a:xfrm>
            <a:off x="675540" y="2128862"/>
            <a:ext cx="108409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70C0">
                    <a:alpha val="30000"/>
                  </a:srgbClr>
                </a:solidFill>
              </a:rPr>
              <a:t>Use smallest resolution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70C0">
                    <a:alpha val="30000"/>
                  </a:srgbClr>
                </a:solidFill>
              </a:rPr>
              <a:t>Resize, crop, compress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70C0">
                    <a:alpha val="30000"/>
                  </a:srgbClr>
                </a:solidFill>
              </a:rPr>
              <a:t>Vector drawings for simple images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70C0"/>
                </a:solidFill>
              </a:rPr>
              <a:t>Use Lib: Glide or Picasso</a:t>
            </a:r>
          </a:p>
        </p:txBody>
      </p:sp>
    </p:spTree>
    <p:extLst>
      <p:ext uri="{BB962C8B-B14F-4D97-AF65-F5344CB8AC3E}">
        <p14:creationId xmlns:p14="http://schemas.microsoft.com/office/powerpoint/2010/main" val="42348332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BD56D37-BB4E-E54E-968A-1AB2AC871FC4}"/>
              </a:ext>
            </a:extLst>
          </p:cNvPr>
          <p:cNvSpPr txBox="1"/>
          <p:nvPr/>
        </p:nvSpPr>
        <p:spPr>
          <a:xfrm>
            <a:off x="2687402" y="566761"/>
            <a:ext cx="61829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Performance tips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1214F3-FBC2-0E4F-A623-122CFA9E25C6}"/>
              </a:ext>
            </a:extLst>
          </p:cNvPr>
          <p:cNvSpPr txBox="1"/>
          <p:nvPr/>
        </p:nvSpPr>
        <p:spPr>
          <a:xfrm>
            <a:off x="675540" y="2128862"/>
            <a:ext cx="108409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70C0">
                    <a:alpha val="30000"/>
                  </a:srgbClr>
                </a:solidFill>
              </a:rPr>
              <a:t>Use smallest resolution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70C0">
                    <a:alpha val="30000"/>
                  </a:srgbClr>
                </a:solidFill>
              </a:rPr>
              <a:t>Resize, crop, compress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70C0">
                    <a:alpha val="30000"/>
                  </a:srgbClr>
                </a:solidFill>
              </a:rPr>
              <a:t>Vector drawings for simple images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70C0">
                    <a:alpha val="30000"/>
                  </a:srgbClr>
                </a:solidFill>
              </a:rPr>
              <a:t>Use Lib: Glide or Picasso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0070C0"/>
                </a:solidFill>
              </a:rPr>
              <a:t>Use lossy image formats and adjust quality where possible</a:t>
            </a:r>
          </a:p>
        </p:txBody>
      </p:sp>
    </p:spTree>
    <p:extLst>
      <p:ext uri="{BB962C8B-B14F-4D97-AF65-F5344CB8AC3E}">
        <p14:creationId xmlns:p14="http://schemas.microsoft.com/office/powerpoint/2010/main" val="4169268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16E63B-9FBA-0342-BCC1-D8D4F4A17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9159" y="0"/>
            <a:ext cx="9144000" cy="1094141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>
                    <a:alpha val="30000"/>
                  </a:srgbClr>
                </a:solidFill>
                <a:latin typeface="+mn-lt"/>
              </a:rPr>
              <a:t>Why should developers care?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604AC-6970-C94F-97EA-183C9E596242}"/>
              </a:ext>
            </a:extLst>
          </p:cNvPr>
          <p:cNvSpPr txBox="1"/>
          <p:nvPr/>
        </p:nvSpPr>
        <p:spPr>
          <a:xfrm>
            <a:off x="4857477" y="2875002"/>
            <a:ext cx="23073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Faster</a:t>
            </a:r>
          </a:p>
        </p:txBody>
      </p:sp>
    </p:spTree>
    <p:extLst>
      <p:ext uri="{BB962C8B-B14F-4D97-AF65-F5344CB8AC3E}">
        <p14:creationId xmlns:p14="http://schemas.microsoft.com/office/powerpoint/2010/main" val="2403574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49D04E-C567-3E41-858C-0A4A94C5753E}"/>
              </a:ext>
            </a:extLst>
          </p:cNvPr>
          <p:cNvSpPr txBox="1"/>
          <p:nvPr/>
        </p:nvSpPr>
        <p:spPr>
          <a:xfrm>
            <a:off x="1439159" y="1391890"/>
            <a:ext cx="2593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0070C0">
                    <a:alpha val="30000"/>
                  </a:srgbClr>
                </a:solidFill>
              </a:rPr>
              <a:t>Faster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4604AC-6970-C94F-97EA-183C9E596242}"/>
              </a:ext>
            </a:extLst>
          </p:cNvPr>
          <p:cNvSpPr txBox="1"/>
          <p:nvPr/>
        </p:nvSpPr>
        <p:spPr>
          <a:xfrm>
            <a:off x="3691678" y="3429000"/>
            <a:ext cx="46389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Reduce code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99BFCEE-B29A-8043-9DB5-91968637C6EF}"/>
              </a:ext>
            </a:extLst>
          </p:cNvPr>
          <p:cNvSpPr txBox="1">
            <a:spLocks/>
          </p:cNvSpPr>
          <p:nvPr/>
        </p:nvSpPr>
        <p:spPr>
          <a:xfrm>
            <a:off x="1439159" y="0"/>
            <a:ext cx="9144000" cy="10941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70C0">
                    <a:alpha val="30000"/>
                  </a:srgbClr>
                </a:solidFill>
                <a:latin typeface="+mn-lt"/>
              </a:rPr>
              <a:t>Why should developers care?</a:t>
            </a:r>
            <a:endParaRPr lang="en-US" b="1" dirty="0">
              <a:solidFill>
                <a:srgbClr val="0070C0">
                  <a:alpha val="30000"/>
                </a:srgb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3184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41EAF8-0FC9-7340-97EC-34048041DFE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831DEE-F83D-D94D-9AC6-F1CB75D85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5730" y="2881929"/>
            <a:ext cx="2317214" cy="1094141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  <a:latin typeface="+mn-lt"/>
              </a:rPr>
              <a:t>Theme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48642DC-3578-EE46-8F75-92021A983E8E}"/>
              </a:ext>
            </a:extLst>
          </p:cNvPr>
          <p:cNvSpPr txBox="1">
            <a:spLocks/>
          </p:cNvSpPr>
          <p:nvPr/>
        </p:nvSpPr>
        <p:spPr>
          <a:xfrm>
            <a:off x="2109730" y="2910489"/>
            <a:ext cx="1876540" cy="109414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+mn-lt"/>
              </a:rPr>
              <a:t>Style</a:t>
            </a:r>
          </a:p>
        </p:txBody>
      </p:sp>
    </p:spTree>
    <p:extLst>
      <p:ext uri="{BB962C8B-B14F-4D97-AF65-F5344CB8AC3E}">
        <p14:creationId xmlns:p14="http://schemas.microsoft.com/office/powerpoint/2010/main" val="3894186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484</Words>
  <Application>Microsoft Macintosh PowerPoint</Application>
  <PresentationFormat>Widescreen</PresentationFormat>
  <Paragraphs>108</Paragraphs>
  <Slides>65</Slides>
  <Notes>11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Roboto</vt:lpstr>
      <vt:lpstr>Office Theme</vt:lpstr>
      <vt:lpstr>Welcome</vt:lpstr>
      <vt:lpstr>Why is it important?</vt:lpstr>
      <vt:lpstr>Why do we should care?</vt:lpstr>
      <vt:lpstr>Why do we should care?</vt:lpstr>
      <vt:lpstr>Why do we should care?</vt:lpstr>
      <vt:lpstr>Why should developers care?</vt:lpstr>
      <vt:lpstr>Why should developers care?</vt:lpstr>
      <vt:lpstr>PowerPoint Presentation</vt:lpstr>
      <vt:lpstr>Theme</vt:lpstr>
      <vt:lpstr>Style  for a specific view</vt:lpstr>
      <vt:lpstr>PowerPoint Presentation</vt:lpstr>
      <vt:lpstr>PowerPoint Presentation</vt:lpstr>
      <vt:lpstr>PowerPoint Presentation</vt:lpstr>
      <vt:lpstr>PowerPoint Presentation</vt:lpstr>
      <vt:lpstr>Theme  for an entire application</vt:lpstr>
      <vt:lpstr>PowerPoint Presentation</vt:lpstr>
      <vt:lpstr>PowerPoint Presentation</vt:lpstr>
      <vt:lpstr>PowerPoint Presentation</vt:lpstr>
      <vt:lpstr>Vector</vt:lpstr>
      <vt:lpstr>PowerPoint Presentation</vt:lpstr>
      <vt:lpstr>PowerPoint Presentation</vt:lpstr>
      <vt:lpstr>PowerPoint Presentation</vt:lpstr>
      <vt:lpstr>9-patch</vt:lpstr>
      <vt:lpstr>PowerPoint Presentation</vt:lpstr>
      <vt:lpstr>PowerPoint Presentation</vt:lpstr>
      <vt:lpstr>PowerPoint Presentation</vt:lpstr>
      <vt:lpstr>Gradient</vt:lpstr>
      <vt:lpstr>Layer-List</vt:lpstr>
      <vt:lpstr>Transition</vt:lpstr>
      <vt:lpstr>PowerPoint Presentation</vt:lpstr>
      <vt:lpstr>Drawable</vt:lpstr>
      <vt:lpstr>Drawable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Adaptive layout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Configuration</vt:lpstr>
      <vt:lpstr>PowerPoint Presentation</vt:lpstr>
      <vt:lpstr>PowerPoint Presentation</vt:lpstr>
      <vt:lpstr>Material.io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</dc:title>
  <dc:creator>140064015 Bassam A . Almutairi</dc:creator>
  <cp:lastModifiedBy>140064015 Bassam A . Almutairi</cp:lastModifiedBy>
  <cp:revision>18</cp:revision>
  <dcterms:created xsi:type="dcterms:W3CDTF">2021-01-25T06:37:43Z</dcterms:created>
  <dcterms:modified xsi:type="dcterms:W3CDTF">2021-01-25T15:59:57Z</dcterms:modified>
</cp:coreProperties>
</file>